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7560000" cx="10692000"/>
  <p:notesSz cx="7560000" cy="10692000"/>
  <p:embeddedFontLst>
    <p:embeddedFont>
      <p:font typeface="IBM Plex Sans"/>
      <p:regular r:id="rId8"/>
      <p:bold r:id="rId9"/>
      <p:italic r:id="rId10"/>
      <p:boldItalic r:id="rId11"/>
    </p:embeddedFont>
    <p:embeddedFont>
      <p:font typeface="IBM Plex Sans Light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60">
          <p15:clr>
            <a:srgbClr val="A4A3A4"/>
          </p15:clr>
        </p15:guide>
        <p15:guide id="2" pos="6552">
          <p15:clr>
            <a:srgbClr val="A4A3A4"/>
          </p15:clr>
        </p15:guide>
        <p15:guide id="3" orient="horz" pos="212">
          <p15:clr>
            <a:srgbClr val="A4A3A4"/>
          </p15:clr>
        </p15:guide>
        <p15:guide id="4" orient="horz" pos="4570">
          <p15:clr>
            <a:srgbClr val="A4A3A4"/>
          </p15:clr>
        </p15:guide>
        <p15:guide id="5" pos="3368">
          <p15:clr>
            <a:srgbClr val="A4A3A4"/>
          </p15:clr>
        </p15:guide>
        <p15:guide id="6" orient="horz" pos="1800">
          <p15:clr>
            <a:srgbClr val="A4A3A4"/>
          </p15:clr>
        </p15:guide>
        <p15:guide id="7" pos="4553">
          <p15:clr>
            <a:srgbClr val="A4A3A4"/>
          </p15:clr>
        </p15:guide>
        <p15:guide id="8" pos="4298">
          <p15:clr>
            <a:srgbClr val="A4A3A4"/>
          </p15:clr>
        </p15:guide>
        <p15:guide id="9" pos="3496">
          <p15:clr>
            <a:srgbClr val="9AA0A6"/>
          </p15:clr>
        </p15:guide>
        <p15:guide id="10" orient="horz" pos="911">
          <p15:clr>
            <a:srgbClr val="9AA0A6"/>
          </p15:clr>
        </p15:guide>
        <p15:guide id="11" orient="horz" pos="2182">
          <p15:clr>
            <a:srgbClr val="9AA0A6"/>
          </p15:clr>
        </p15:guide>
        <p15:guide id="12" pos="2363">
          <p15:clr>
            <a:srgbClr val="9AA0A6"/>
          </p15:clr>
        </p15:guide>
        <p15:guide id="13" pos="227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9E6B791B-E897-4BE7-AF7C-C5ACC3169D0F}">
  <a:tblStyle styleId="{9E6B791B-E897-4BE7-AF7C-C5ACC3169D0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0"/>
        <p:guide pos="6552"/>
        <p:guide pos="212" orient="horz"/>
        <p:guide pos="4570" orient="horz"/>
        <p:guide pos="3368"/>
        <p:guide pos="1800" orient="horz"/>
        <p:guide pos="4553"/>
        <p:guide pos="4298"/>
        <p:guide pos="3496"/>
        <p:guide pos="911" orient="horz"/>
        <p:guide pos="2182" orient="horz"/>
        <p:guide pos="2363"/>
        <p:guide pos="22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IBMPlexSans-boldItalic.fntdata"/><Relationship Id="rId10" Type="http://schemas.openxmlformats.org/officeDocument/2006/relationships/font" Target="fonts/IBMPlexSans-italic.fntdata"/><Relationship Id="rId13" Type="http://schemas.openxmlformats.org/officeDocument/2006/relationships/font" Target="fonts/IBMPlexSansLight-bold.fntdata"/><Relationship Id="rId12" Type="http://schemas.openxmlformats.org/officeDocument/2006/relationships/font" Target="fonts/IBMPlexSansLight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IBMPlexSans-bold.fntdata"/><Relationship Id="rId15" Type="http://schemas.openxmlformats.org/officeDocument/2006/relationships/font" Target="fonts/IBMPlexSansLight-boldItalic.fntdata"/><Relationship Id="rId14" Type="http://schemas.openxmlformats.org/officeDocument/2006/relationships/font" Target="fonts/IBMPlexSansLight-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IBMPlex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0d7fdcfcd_0_228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0d7fdcfcd_0_2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0" y="-75"/>
            <a:ext cx="10692000" cy="7560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graphicFrame>
        <p:nvGraphicFramePr>
          <p:cNvPr id="55" name="Google Shape;55;p13"/>
          <p:cNvGraphicFramePr/>
          <p:nvPr/>
        </p:nvGraphicFramePr>
        <p:xfrm>
          <a:off x="446938" y="12325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{9E6B791B-E897-4BE7-AF7C-C5ACC3169D0F}</a:tableStyleId>
              </a:tblPr>
              <a:tblGrid>
                <a:gridCol w="4977175"/>
                <a:gridCol w="4977175"/>
              </a:tblGrid>
              <a:tr h="2894350">
                <a:tc>
                  <a:txBody>
                    <a:bodyPr/>
                    <a:lstStyle/>
                    <a:p>
                      <a:pPr indent="0" lvl="0" marL="1143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Triggers</a:t>
                      </a:r>
                      <a:endParaRPr b="1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114300" marR="889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rgbClr val="000000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Internal Trigger:  </a:t>
                      </a:r>
                      <a:r>
                        <a:rPr lang="en" sz="900">
                          <a:solidFill>
                            <a:srgbClr val="000000"/>
                          </a:solidFill>
                          <a:latin typeface="IBM Plex Sans Light"/>
                          <a:ea typeface="IBM Plex Sans Light"/>
                          <a:cs typeface="IBM Plex Sans Light"/>
                          <a:sym typeface="IBM Plex Sans Light"/>
                        </a:rPr>
                        <a:t>What do users really want? What pain is your product </a:t>
                      </a:r>
                      <a:endParaRPr sz="900">
                        <a:solidFill>
                          <a:srgbClr val="000000"/>
                        </a:solidFill>
                        <a:latin typeface="IBM Plex Sans Light"/>
                        <a:ea typeface="IBM Plex Sans Light"/>
                        <a:cs typeface="IBM Plex Sans Light"/>
                        <a:sym typeface="IBM Plex Sans Light"/>
                      </a:endParaRPr>
                    </a:p>
                    <a:p>
                      <a:pPr indent="0" lvl="0" marL="114300" marR="889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rgbClr val="000000"/>
                          </a:solidFill>
                          <a:latin typeface="IBM Plex Sans Light"/>
                          <a:ea typeface="IBM Plex Sans Light"/>
                          <a:cs typeface="IBM Plex Sans Light"/>
                          <a:sym typeface="IBM Plex Sans Light"/>
                        </a:rPr>
                        <a:t>or service relieving? </a:t>
                      </a:r>
                      <a:endParaRPr sz="900">
                        <a:solidFill>
                          <a:srgbClr val="000000"/>
                        </a:solidFill>
                        <a:latin typeface="IBM Plex Sans Light"/>
                        <a:ea typeface="IBM Plex Sans Light"/>
                        <a:cs typeface="IBM Plex Sans Light"/>
                        <a:sym typeface="IBM Plex Sans Light"/>
                      </a:endParaRPr>
                    </a:p>
                    <a:p>
                      <a:pPr indent="0" lvl="0" marL="1143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114300" marR="889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rgbClr val="000000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External Trigger:  </a:t>
                      </a:r>
                      <a:r>
                        <a:rPr lang="en" sz="900">
                          <a:solidFill>
                            <a:srgbClr val="000000"/>
                          </a:solidFill>
                          <a:latin typeface="IBM Plex Sans Light"/>
                          <a:ea typeface="IBM Plex Sans Light"/>
                          <a:cs typeface="IBM Plex Sans Light"/>
                          <a:sym typeface="IBM Plex Sans Light"/>
                        </a:rPr>
                        <a:t>What kind of external triggers bring users to your </a:t>
                      </a:r>
                      <a:endParaRPr sz="900">
                        <a:solidFill>
                          <a:srgbClr val="000000"/>
                        </a:solidFill>
                        <a:latin typeface="IBM Plex Sans Light"/>
                        <a:ea typeface="IBM Plex Sans Light"/>
                        <a:cs typeface="IBM Plex Sans Light"/>
                        <a:sym typeface="IBM Plex Sans Light"/>
                      </a:endParaRPr>
                    </a:p>
                    <a:p>
                      <a:pPr indent="0" lvl="0" marL="114300" marR="889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rgbClr val="000000"/>
                          </a:solidFill>
                          <a:latin typeface="IBM Plex Sans Light"/>
                          <a:ea typeface="IBM Plex Sans Light"/>
                          <a:cs typeface="IBM Plex Sans Light"/>
                          <a:sym typeface="IBM Plex Sans Light"/>
                        </a:rPr>
                        <a:t>product or service - Paid, Earned, Relationship, Owned.</a:t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87193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Action</a:t>
                      </a:r>
                      <a:endParaRPr b="1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marR="8890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rgbClr val="000000"/>
                          </a:solidFill>
                          <a:latin typeface="IBM Plex Sans Light"/>
                          <a:ea typeface="IBM Plex Sans Light"/>
                          <a:cs typeface="IBM Plex Sans Light"/>
                          <a:sym typeface="IBM Plex Sans Light"/>
                        </a:rPr>
                        <a:t>How to we simplify and ease action in terms of - Time, Money, Physical Effort, Brain Cycles, Social Deviance, Non-routine?</a:t>
                      </a:r>
                      <a:endParaRPr sz="900">
                        <a:solidFill>
                          <a:srgbClr val="000000"/>
                        </a:solidFill>
                        <a:latin typeface="IBM Plex Sans Light"/>
                        <a:ea typeface="IBM Plex Sans Light"/>
                        <a:cs typeface="IBM Plex Sans Light"/>
                        <a:sym typeface="IBM Plex Sans Light"/>
                      </a:endParaRPr>
                    </a:p>
                    <a:p>
                      <a:pPr indent="0" lvl="0" marL="0" marR="8890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900">
                        <a:solidFill>
                          <a:srgbClr val="000000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894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marR="889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rgbClr val="000000"/>
                          </a:solidFill>
                          <a:latin typeface="IBM Plex Sans Light"/>
                          <a:ea typeface="IBM Plex Sans Light"/>
                          <a:cs typeface="IBM Plex Sans Light"/>
                          <a:sym typeface="IBM Plex Sans Light"/>
                        </a:rPr>
                        <a:t>How do users invest in the product or service? What investment are they making in terms of content, data, followers, reputation, skill?</a:t>
                      </a:r>
                      <a:endParaRPr b="1" sz="900">
                        <a:solidFill>
                          <a:srgbClr val="000000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Investment</a:t>
                      </a:r>
                      <a:endParaRPr>
                        <a:solidFill>
                          <a:srgbClr val="6BD5D3"/>
                        </a:solidFill>
                      </a:endParaRPr>
                    </a:p>
                  </a:txBody>
                  <a:tcPr marT="91425" marB="91425" marR="91425" marL="171450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marR="8890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rgbClr val="000000"/>
                          </a:solidFill>
                          <a:latin typeface="IBM Plex Sans Light"/>
                          <a:ea typeface="IBM Plex Sans Light"/>
                          <a:cs typeface="IBM Plex Sans Light"/>
                          <a:sym typeface="IBM Plex Sans Light"/>
                        </a:rPr>
                        <a:t>How to we offer reward to users? What are rewards of the tribe, rewards of the hunt, and rewards of the self? How is variability created?</a:t>
                      </a:r>
                      <a:endParaRPr b="1" sz="900">
                        <a:solidFill>
                          <a:srgbClr val="000000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marR="87193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Variable Reward</a:t>
                      </a:r>
                      <a:endParaRPr>
                        <a:solidFill>
                          <a:srgbClr val="6BD5D3"/>
                        </a:solidFill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6" name="Google Shape;56;p13"/>
          <p:cNvSpPr/>
          <p:nvPr/>
        </p:nvSpPr>
        <p:spPr>
          <a:xfrm>
            <a:off x="4463114" y="3060450"/>
            <a:ext cx="1763100" cy="1710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7" name="Google Shape;57;p13"/>
          <p:cNvGrpSpPr/>
          <p:nvPr/>
        </p:nvGrpSpPr>
        <p:grpSpPr>
          <a:xfrm>
            <a:off x="4682001" y="3221896"/>
            <a:ext cx="1325347" cy="1387097"/>
            <a:chOff x="4423409" y="2640946"/>
            <a:chExt cx="1901775" cy="2047375"/>
          </a:xfrm>
        </p:grpSpPr>
        <p:sp>
          <p:nvSpPr>
            <p:cNvPr id="58" name="Google Shape;58;p13"/>
            <p:cNvSpPr/>
            <p:nvPr/>
          </p:nvSpPr>
          <p:spPr>
            <a:xfrm>
              <a:off x="4423409" y="2640946"/>
              <a:ext cx="1901775" cy="2047375"/>
            </a:xfrm>
            <a:custGeom>
              <a:rect b="b" l="l" r="r" t="t"/>
              <a:pathLst>
                <a:path extrusionOk="0" h="81895" w="76071">
                  <a:moveTo>
                    <a:pt x="1968" y="7201"/>
                  </a:moveTo>
                  <a:cubicBezTo>
                    <a:pt x="5835" y="6084"/>
                    <a:pt x="17778" y="1443"/>
                    <a:pt x="25168" y="498"/>
                  </a:cubicBezTo>
                  <a:cubicBezTo>
                    <a:pt x="32558" y="-447"/>
                    <a:pt x="39776" y="-17"/>
                    <a:pt x="46306" y="1530"/>
                  </a:cubicBezTo>
                  <a:cubicBezTo>
                    <a:pt x="52836" y="3077"/>
                    <a:pt x="59796" y="5827"/>
                    <a:pt x="64350" y="9779"/>
                  </a:cubicBezTo>
                  <a:cubicBezTo>
                    <a:pt x="68904" y="13732"/>
                    <a:pt x="71740" y="19058"/>
                    <a:pt x="73630" y="25245"/>
                  </a:cubicBezTo>
                  <a:cubicBezTo>
                    <a:pt x="75521" y="31432"/>
                    <a:pt x="76724" y="39939"/>
                    <a:pt x="75693" y="46899"/>
                  </a:cubicBezTo>
                  <a:cubicBezTo>
                    <a:pt x="74662" y="53859"/>
                    <a:pt x="72256" y="61249"/>
                    <a:pt x="67444" y="67006"/>
                  </a:cubicBezTo>
                  <a:cubicBezTo>
                    <a:pt x="62632" y="72763"/>
                    <a:pt x="55242" y="79894"/>
                    <a:pt x="46821" y="81441"/>
                  </a:cubicBezTo>
                  <a:cubicBezTo>
                    <a:pt x="38400" y="82988"/>
                    <a:pt x="24566" y="80411"/>
                    <a:pt x="16919" y="76286"/>
                  </a:cubicBezTo>
                  <a:cubicBezTo>
                    <a:pt x="9272" y="72162"/>
                    <a:pt x="3085" y="64771"/>
                    <a:pt x="937" y="56694"/>
                  </a:cubicBezTo>
                  <a:cubicBezTo>
                    <a:pt x="-1211" y="48617"/>
                    <a:pt x="552" y="34679"/>
                    <a:pt x="4030" y="27823"/>
                  </a:cubicBezTo>
                  <a:cubicBezTo>
                    <a:pt x="7508" y="20967"/>
                    <a:pt x="18843" y="17602"/>
                    <a:pt x="21806" y="15558"/>
                  </a:cubicBezTo>
                </a:path>
              </a:pathLst>
            </a:custGeom>
            <a:noFill/>
            <a:ln cap="flat" cmpd="sng" w="28575">
              <a:solidFill>
                <a:srgbClr val="595959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59" name="Google Shape;59;p13"/>
            <p:cNvSpPr/>
            <p:nvPr/>
          </p:nvSpPr>
          <p:spPr>
            <a:xfrm rot="4646049">
              <a:off x="4829056" y="2967310"/>
              <a:ext cx="201322" cy="187691"/>
            </a:xfrm>
            <a:prstGeom prst="triangle">
              <a:avLst>
                <a:gd fmla="val 50000" name="adj"/>
              </a:avLst>
            </a:prstGeom>
            <a:solidFill>
              <a:srgbClr val="000000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13"/>
          <p:cNvSpPr txBox="1"/>
          <p:nvPr/>
        </p:nvSpPr>
        <p:spPr>
          <a:xfrm>
            <a:off x="4866025" y="3668741"/>
            <a:ext cx="957300" cy="60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6BD5D3"/>
                </a:solidFill>
                <a:latin typeface="IBM Plex Sans"/>
                <a:ea typeface="IBM Plex Sans"/>
                <a:cs typeface="IBM Plex Sans"/>
                <a:sym typeface="IBM Plex Sans"/>
              </a:rPr>
              <a:t>THE HOOK</a:t>
            </a:r>
            <a:endParaRPr b="1">
              <a:solidFill>
                <a:srgbClr val="6BD5D3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0" y="542200"/>
            <a:ext cx="6072900" cy="68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6BD5D3"/>
                </a:solidFill>
                <a:latin typeface="IBM Plex Sans"/>
                <a:ea typeface="IBM Plex Sans"/>
                <a:cs typeface="IBM Plex Sans"/>
                <a:sym typeface="IBM Plex Sans"/>
              </a:rPr>
              <a:t>HOOK MODEL</a:t>
            </a:r>
            <a:endParaRPr>
              <a:solidFill>
                <a:srgbClr val="6BD5D3"/>
              </a:solidFill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0" y="0"/>
            <a:ext cx="10711500" cy="33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857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IBM Plex Sans"/>
                <a:ea typeface="IBM Plex Sans"/>
                <a:cs typeface="IBM Plex Sans"/>
                <a:sym typeface="IBM Plex Sans"/>
              </a:rPr>
              <a:t>THE FINLAB TOOLKIT | TOOLCARD</a:t>
            </a:r>
            <a:endParaRPr b="1" sz="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